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pitchFamily="34" charset="0"/>
      <p:regular r:id="rId17"/>
    </p:embeddedFont>
    <p:embeddedFont>
      <p:font typeface="Arimo Bold" panose="020B0704020202020204" pitchFamily="34" charset="0"/>
      <p:regular r:id="rId18"/>
    </p:embeddedFont>
    <p:embeddedFont>
      <p:font typeface="Arimo Bold Italics" panose="020B0704020202090204" pitchFamily="34" charset="0"/>
      <p:regular r:id="rId19"/>
    </p:embeddedFont>
    <p:embeddedFont>
      <p:font typeface="Arimo Italics" panose="020B0604020202090204" pitchFamily="34" charset="0"/>
      <p:regular r:id="rId20"/>
    </p:embeddedFont>
    <p:embeddedFont>
      <p:font typeface="Fibre" panose="02000506060000020004" pitchFamily="2" charset="0"/>
      <p:regular r:id="rId21"/>
    </p:embeddedFont>
    <p:embeddedFont>
      <p:font typeface="IBM Plex Sans Condensed" panose="02000000000000000000" pitchFamily="2" charset="0"/>
      <p:regular r:id="rId22"/>
    </p:embeddedFont>
    <p:embeddedFont>
      <p:font typeface="IBM Plex Sans Condensed Bold" panose="020B0806050203000203" pitchFamily="34" charset="0"/>
      <p:regular r:id="rId23"/>
    </p:embeddedFont>
    <p:embeddedFont>
      <p:font typeface="IBM Plex Sans Condensed Bold Italics" panose="020B0806050203000203" pitchFamily="34" charset="0"/>
      <p:regular r:id="rId24"/>
    </p:embeddedFont>
    <p:embeddedFont>
      <p:font typeface="IBM Plex Sans Condensed Italics" panose="020B0506050203000203" pitchFamily="34" charset="0"/>
      <p:regular r:id="rId25"/>
    </p:embeddedFont>
    <p:embeddedFont>
      <p:font typeface="Open Sans" panose="02000000000000000000" pitchFamily="2" charset="0"/>
      <p:regular r:id="rId26"/>
    </p:embeddedFont>
    <p:embeddedFont>
      <p:font typeface="Open Sans Bold" panose="020B0806030504020204" pitchFamily="34" charset="0"/>
      <p:regular r:id="rId27"/>
    </p:embeddedFont>
    <p:embeddedFont>
      <p:font typeface="Open Sans Bold Italics" panose="020B0806030504020204" pitchFamily="34" charset="0"/>
      <p:regular r:id="rId28"/>
    </p:embeddedFont>
    <p:embeddedFont>
      <p:font typeface="Open Sans Condensed" panose="020B0306030504020204" pitchFamily="34" charset="0"/>
      <p:regular r:id="rId29"/>
    </p:embeddedFont>
    <p:embeddedFont>
      <p:font typeface="Open Sans Condensed Bold" panose="020B0806030504020204" pitchFamily="34" charset="0"/>
      <p:regular r:id="rId30"/>
    </p:embeddedFont>
    <p:embeddedFont>
      <p:font typeface="Open Sans Condensed Italics" panose="020B0306030504020204" pitchFamily="34" charset="0"/>
      <p:regular r:id="rId31"/>
    </p:embeddedFont>
    <p:embeddedFont>
      <p:font typeface="Open Sans Italics" panose="020B0606030504020204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26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font" Target="fonts/font5.fntdata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5" Type="http://schemas.openxmlformats.org/officeDocument/2006/relationships/font" Target="fonts/font9.fntdata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4.fntdata" /><Relationship Id="rId29" Type="http://schemas.openxmlformats.org/officeDocument/2006/relationships/font" Target="fonts/font1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8.fntdata" /><Relationship Id="rId32" Type="http://schemas.openxmlformats.org/officeDocument/2006/relationships/font" Target="fonts/font16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7.fntdata" /><Relationship Id="rId28" Type="http://schemas.openxmlformats.org/officeDocument/2006/relationships/font" Target="fonts/font12.fntdata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31" Type="http://schemas.openxmlformats.org/officeDocument/2006/relationships/font" Target="fonts/font15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6.fntdata" /><Relationship Id="rId27" Type="http://schemas.openxmlformats.org/officeDocument/2006/relationships/font" Target="fonts/font11.fntdata" /><Relationship Id="rId30" Type="http://schemas.openxmlformats.org/officeDocument/2006/relationships/font" Target="fonts/font14.fntdata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7.png" /><Relationship Id="rId4" Type="http://schemas.openxmlformats.org/officeDocument/2006/relationships/image" Target="../media/image36.sv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2.svg" /><Relationship Id="rId4" Type="http://schemas.openxmlformats.org/officeDocument/2006/relationships/image" Target="../media/image4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7.svg" /><Relationship Id="rId5" Type="http://schemas.openxmlformats.org/officeDocument/2006/relationships/image" Target="../media/image46.png" /><Relationship Id="rId4" Type="http://schemas.openxmlformats.org/officeDocument/2006/relationships/image" Target="../media/image45.sv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 /><Relationship Id="rId3" Type="http://schemas.openxmlformats.org/officeDocument/2006/relationships/image" Target="../media/image49.svg" /><Relationship Id="rId7" Type="http://schemas.openxmlformats.org/officeDocument/2006/relationships/image" Target="../media/image53.sv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2.png" /><Relationship Id="rId5" Type="http://schemas.openxmlformats.org/officeDocument/2006/relationships/image" Target="../media/image51.svg" /><Relationship Id="rId10" Type="http://schemas.openxmlformats.org/officeDocument/2006/relationships/image" Target="../media/image56.svg" /><Relationship Id="rId4" Type="http://schemas.openxmlformats.org/officeDocument/2006/relationships/image" Target="../media/image50.png" /><Relationship Id="rId9" Type="http://schemas.openxmlformats.org/officeDocument/2006/relationships/image" Target="../media/image5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 /><Relationship Id="rId3" Type="http://schemas.openxmlformats.org/officeDocument/2006/relationships/image" Target="../media/image17.jpeg" /><Relationship Id="rId7" Type="http://schemas.openxmlformats.org/officeDocument/2006/relationships/image" Target="../media/image21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svg" /><Relationship Id="rId11" Type="http://schemas.openxmlformats.org/officeDocument/2006/relationships/image" Target="../media/image25.svg" /><Relationship Id="rId5" Type="http://schemas.openxmlformats.org/officeDocument/2006/relationships/image" Target="../media/image19.png" /><Relationship Id="rId10" Type="http://schemas.openxmlformats.org/officeDocument/2006/relationships/image" Target="../media/image24.png" /><Relationship Id="rId4" Type="http://schemas.openxmlformats.org/officeDocument/2006/relationships/image" Target="../media/image18.jpeg" /><Relationship Id="rId9" Type="http://schemas.openxmlformats.org/officeDocument/2006/relationships/image" Target="../media/image2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 /><Relationship Id="rId7" Type="http://schemas.openxmlformats.org/officeDocument/2006/relationships/image" Target="../media/image29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pn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 /><Relationship Id="rId7" Type="http://schemas.openxmlformats.org/officeDocument/2006/relationships/image" Target="../media/image33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2.pn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1000"/>
          </a:blip>
          <a:srcRect/>
          <a:stretch>
            <a:fillRect/>
          </a:stretch>
        </p:blipFill>
        <p:spPr>
          <a:xfrm>
            <a:off x="3830069" y="815488"/>
            <a:ext cx="9224804" cy="8705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5812" y="914400"/>
            <a:ext cx="5036375" cy="103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Un dia al casal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2589" y="2165671"/>
            <a:ext cx="1234066" cy="748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8:00</a:t>
            </a:r>
          </a:p>
          <a:p>
            <a:pPr algn="r"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9:00</a:t>
            </a:r>
          </a:p>
          <a:p>
            <a:pPr algn="r"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9:30</a:t>
            </a:r>
          </a:p>
          <a:p>
            <a:pPr algn="r">
              <a:lnSpc>
                <a:spcPts val="6584"/>
              </a:lnSpc>
            </a:pPr>
            <a:endParaRPr lang="en-US" sz="4703">
              <a:solidFill>
                <a:srgbClr val="000000"/>
              </a:solidFill>
              <a:latin typeface="Fibre"/>
            </a:endParaRPr>
          </a:p>
          <a:p>
            <a:pPr algn="r"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13:00</a:t>
            </a:r>
          </a:p>
          <a:p>
            <a:pPr algn="r"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13:15</a:t>
            </a:r>
          </a:p>
          <a:p>
            <a:pPr algn="r"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15:00</a:t>
            </a:r>
          </a:p>
          <a:p>
            <a:pPr algn="r">
              <a:lnSpc>
                <a:spcPts val="6584"/>
              </a:lnSpc>
            </a:pPr>
            <a:endParaRPr lang="en-US" sz="4703">
              <a:solidFill>
                <a:srgbClr val="000000"/>
              </a:solidFill>
              <a:latin typeface="Fibre"/>
            </a:endParaRPr>
          </a:p>
          <a:p>
            <a:pPr algn="r"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17:00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45076" y="2165671"/>
            <a:ext cx="14100077" cy="743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Servei d'acollida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trobada de grups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esmorzar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activitat: jocs, gimcanes, pistes, cartes, aigua...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Final de l'activitat de matí. recollida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dinar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recollida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activitat de tarda: jocs, gimcanes, pistes, cartes, aigua..</a:t>
            </a:r>
          </a:p>
          <a:p>
            <a:pPr>
              <a:lnSpc>
                <a:spcPts val="6584"/>
              </a:lnSpc>
            </a:pPr>
            <a:r>
              <a:rPr lang="en-US" sz="4703">
                <a:solidFill>
                  <a:srgbClr val="000000"/>
                </a:solidFill>
                <a:latin typeface="Fibre"/>
              </a:rPr>
              <a:t>recollida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213" t="37738" r="30413" b="37181"/>
          <a:stretch>
            <a:fillRect/>
          </a:stretch>
        </p:blipFill>
        <p:spPr>
          <a:xfrm>
            <a:off x="1584231" y="3975068"/>
            <a:ext cx="15119538" cy="52832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67553" y="-255398"/>
            <a:ext cx="9152895" cy="20021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32979">
            <a:off x="-209013" y="343044"/>
            <a:ext cx="6177959" cy="14904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152085">
            <a:off x="12720646" y="436635"/>
            <a:ext cx="6177959" cy="14904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40603" y="2137847"/>
            <a:ext cx="7006794" cy="103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Una setmana al casal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3198" y="3192778"/>
            <a:ext cx="15856170" cy="643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29/6 sitges: gimcana fotogràfica</a:t>
            </a:r>
          </a:p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6/7 Les planes de l'h: olimpiades pokemon</a:t>
            </a:r>
          </a:p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13/7 muntanyeta: gran festa de l'aigua</a:t>
            </a:r>
          </a:p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20/7 gavà: joc de pistes qr</a:t>
            </a:r>
          </a:p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27/7 torre roja de viladecans: el team rocket despega de nou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7393" y="623714"/>
            <a:ext cx="4240607" cy="38342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77908" y="1268731"/>
            <a:ext cx="4532185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8358">
                <a:solidFill>
                  <a:srgbClr val="000000"/>
                </a:solidFill>
                <a:latin typeface="Fibre"/>
              </a:rPr>
              <a:t>excursions</a:t>
            </a:r>
          </a:p>
        </p:txBody>
      </p:sp>
      <p:sp>
        <p:nvSpPr>
          <p:cNvPr id="5" name="TextBox 5"/>
          <p:cNvSpPr txBox="1"/>
          <p:nvPr/>
        </p:nvSpPr>
        <p:spPr>
          <a:xfrm rot="-845199">
            <a:off x="424926" y="1369740"/>
            <a:ext cx="3652862" cy="73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5"/>
              </a:lnSpc>
            </a:pPr>
            <a:r>
              <a:rPr lang="en-US" sz="4218">
                <a:solidFill>
                  <a:srgbClr val="000000"/>
                </a:solidFill>
                <a:latin typeface="Fibre"/>
              </a:rPr>
              <a:t>tots els dimecres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9678" y="1665078"/>
            <a:ext cx="1553692" cy="1605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01607" y="6828699"/>
            <a:ext cx="3187521" cy="2057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40885" y="847725"/>
            <a:ext cx="3154461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8358">
                <a:solidFill>
                  <a:srgbClr val="000000"/>
                </a:solidFill>
                <a:latin typeface="Fibre"/>
              </a:rPr>
              <a:t>piscina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60694" y="847725"/>
            <a:ext cx="3040913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8358">
                <a:solidFill>
                  <a:srgbClr val="000000"/>
                </a:solidFill>
                <a:latin typeface="Fibre"/>
              </a:rPr>
              <a:t>platja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144000"/>
            <a:ext cx="15856170" cy="103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crema posada de casa i a la motxilla!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23371" y="2965411"/>
            <a:ext cx="4389488" cy="103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can roca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56693" y="2965411"/>
            <a:ext cx="5048914" cy="103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zona baixador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8340" y="4237271"/>
            <a:ext cx="8785660" cy="427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petits: casquet de bany</a:t>
            </a:r>
          </a:p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la piscina disposa de xurros per facilitar l'aprenentatge.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56785" y="4237271"/>
            <a:ext cx="8785660" cy="3195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samarreta paranens</a:t>
            </a:r>
          </a:p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gorra</a:t>
            </a:r>
          </a:p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aigua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305" b="28465"/>
          <a:stretch>
            <a:fillRect/>
          </a:stretch>
        </p:blipFill>
        <p:spPr>
          <a:xfrm>
            <a:off x="0" y="-236599"/>
            <a:ext cx="18572935" cy="33770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87270" y="6021267"/>
            <a:ext cx="2173157" cy="217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5356" y="6021267"/>
            <a:ext cx="3960196" cy="21731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26175" y="1268731"/>
            <a:ext cx="3035650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8358">
                <a:solidFill>
                  <a:srgbClr val="000000"/>
                </a:solidFill>
                <a:latin typeface="Fibre"/>
              </a:rPr>
              <a:t>vivacs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5915" y="3465758"/>
            <a:ext cx="15856170" cy="211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070">
                <a:solidFill>
                  <a:srgbClr val="000000"/>
                </a:solidFill>
                <a:latin typeface="Fibre"/>
              </a:rPr>
              <a:t>el grup de grans realitzarà dos vivacs. un vivac a la platja i un a la muntanya.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1593" y="8556375"/>
            <a:ext cx="4444513" cy="118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4"/>
              </a:lnSpc>
            </a:pPr>
            <a:r>
              <a:rPr lang="en-US" sz="3360">
                <a:solidFill>
                  <a:srgbClr val="000000"/>
                </a:solidFill>
                <a:latin typeface="Fibre"/>
              </a:rPr>
              <a:t>2ª setmana.</a:t>
            </a:r>
          </a:p>
          <a:p>
            <a:pPr algn="ctr">
              <a:lnSpc>
                <a:spcPts val="4704"/>
              </a:lnSpc>
            </a:pPr>
            <a:r>
              <a:rPr lang="en-US" sz="3360">
                <a:solidFill>
                  <a:srgbClr val="000000"/>
                </a:solidFill>
                <a:latin typeface="Fibre"/>
              </a:rPr>
              <a:t> dijous 7 a divendres 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31038" y="8556375"/>
            <a:ext cx="4444513" cy="118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4"/>
              </a:lnSpc>
            </a:pPr>
            <a:r>
              <a:rPr lang="en-US" sz="3360">
                <a:solidFill>
                  <a:srgbClr val="000000"/>
                </a:solidFill>
                <a:latin typeface="Fibre"/>
              </a:rPr>
              <a:t>4ª setmana.</a:t>
            </a:r>
          </a:p>
          <a:p>
            <a:pPr algn="ctr">
              <a:lnSpc>
                <a:spcPts val="4704"/>
              </a:lnSpc>
            </a:pPr>
            <a:r>
              <a:rPr lang="en-US" sz="3360">
                <a:solidFill>
                  <a:srgbClr val="000000"/>
                </a:solidFill>
                <a:latin typeface="Fibre"/>
              </a:rPr>
              <a:t>dimecres 20 a dijous 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27092" y="1877153"/>
            <a:ext cx="847742" cy="8626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73290" y="3239092"/>
            <a:ext cx="701543" cy="9622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27092" y="4701465"/>
            <a:ext cx="1005704" cy="717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41730" y="5919443"/>
            <a:ext cx="1176428" cy="1176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41730" y="7673861"/>
            <a:ext cx="1357835" cy="12814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61285" y="1907431"/>
            <a:ext cx="4781124" cy="72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>
                <a:solidFill>
                  <a:srgbClr val="000000"/>
                </a:solidFill>
                <a:latin typeface="Open Sans"/>
              </a:rPr>
              <a:t>www.paranens.org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68530" y="6108952"/>
            <a:ext cx="2383317" cy="72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>
                <a:solidFill>
                  <a:srgbClr val="000000"/>
                </a:solidFill>
                <a:latin typeface="Open Sans"/>
              </a:rPr>
              <a:t>paranens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61285" y="4693403"/>
            <a:ext cx="6243009" cy="72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>
                <a:solidFill>
                  <a:srgbClr val="000000"/>
                </a:solidFill>
                <a:latin typeface="Open Sans"/>
              </a:rPr>
              <a:t>paranens@paranens.org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13222" y="3319158"/>
            <a:ext cx="3069567" cy="72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>
                <a:solidFill>
                  <a:srgbClr val="000000"/>
                </a:solidFill>
                <a:latin typeface="Open Sans"/>
              </a:rPr>
              <a:t>616 212 290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61285" y="7482535"/>
            <a:ext cx="11471374" cy="147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2"/>
              </a:lnSpc>
            </a:pPr>
            <a:r>
              <a:rPr lang="en-US" sz="4266">
                <a:solidFill>
                  <a:srgbClr val="000000"/>
                </a:solidFill>
                <a:latin typeface="Open Sans"/>
              </a:rPr>
              <a:t>Agrupació de cultura popular de Castelldefels</a:t>
            </a:r>
          </a:p>
          <a:p>
            <a:pPr>
              <a:lnSpc>
                <a:spcPts val="5972"/>
              </a:lnSpc>
            </a:pPr>
            <a:r>
              <a:rPr lang="en-US" sz="4266">
                <a:solidFill>
                  <a:srgbClr val="000000"/>
                </a:solidFill>
                <a:latin typeface="Open Sans"/>
              </a:rPr>
              <a:t>Av/ Lluís Companys nº16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647994" y="2606037"/>
            <a:ext cx="6145972" cy="5847333"/>
            <a:chOff x="0" y="0"/>
            <a:chExt cx="6129020" cy="58312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29020" cy="5831205"/>
            </a:xfrm>
            <a:custGeom>
              <a:avLst/>
              <a:gdLst/>
              <a:ahLst/>
              <a:cxnLst/>
              <a:rect l="l" t="t" r="r" b="b"/>
              <a:pathLst>
                <a:path w="6129020" h="5831205">
                  <a:moveTo>
                    <a:pt x="0" y="0"/>
                  </a:moveTo>
                  <a:lnTo>
                    <a:pt x="0" y="5831205"/>
                  </a:lnTo>
                  <a:lnTo>
                    <a:pt x="6129020" y="5831205"/>
                  </a:lnTo>
                  <a:lnTo>
                    <a:pt x="612902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82976" y="8697581"/>
            <a:ext cx="3438101" cy="10268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2084" y="435397"/>
            <a:ext cx="8471916" cy="141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63"/>
              </a:lnSpc>
            </a:pPr>
            <a:r>
              <a:rPr lang="en-US" sz="8331" spc="-233">
                <a:solidFill>
                  <a:srgbClr val="002060"/>
                </a:solidFill>
                <a:latin typeface="Open Sans Condensed Bold"/>
              </a:rPr>
              <a:t>CASAL D’ESTIU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20980" y="9043873"/>
            <a:ext cx="5195691" cy="68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9"/>
              </a:lnSpc>
            </a:pPr>
            <a:r>
              <a:rPr lang="en-US" sz="4049" spc="-4">
                <a:solidFill>
                  <a:srgbClr val="000000"/>
                </a:solidFill>
                <a:latin typeface="IBM Plex Sans Condensed"/>
              </a:rPr>
              <a:t>Amb la col·laboració 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9640" y="443332"/>
            <a:ext cx="5668448" cy="184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31"/>
              </a:lnSpc>
            </a:pPr>
            <a:r>
              <a:rPr lang="en-US" sz="10808" spc="-270">
                <a:solidFill>
                  <a:srgbClr val="002060"/>
                </a:solidFill>
                <a:latin typeface="Open Sans Condensed"/>
              </a:rPr>
              <a:t>Qui som?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9170" y="2479089"/>
            <a:ext cx="1676741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-3">
                <a:solidFill>
                  <a:srgbClr val="000000"/>
                </a:solidFill>
                <a:latin typeface="IBM Plex Sans Condensed"/>
              </a:rPr>
              <a:t>Paranens és una entitat sense afany de lucre que va néixer ara fa 29 anys.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9170" y="3463339"/>
            <a:ext cx="16329660" cy="656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7"/>
              </a:lnSpc>
            </a:pPr>
            <a:r>
              <a:rPr lang="en-US" sz="3999" spc="-3">
                <a:solidFill>
                  <a:srgbClr val="000000"/>
                </a:solidFill>
                <a:latin typeface="IBM Plex Sans Condensed"/>
              </a:rPr>
              <a:t>Va sorgir per cobrir les necessitats dels infants i  joves i les famílies en l’àmbit socioeducatiu i de lleure de Castelldefels.</a:t>
            </a:r>
          </a:p>
          <a:p>
            <a:pPr algn="just">
              <a:lnSpc>
                <a:spcPts val="4359"/>
              </a:lnSpc>
            </a:pPr>
            <a:endParaRPr lang="en-US" sz="3999" spc="-3">
              <a:solidFill>
                <a:srgbClr val="000000"/>
              </a:solidFill>
              <a:latin typeface="IBM Plex Sans Condensed"/>
            </a:endParaRPr>
          </a:p>
          <a:p>
            <a:pPr algn="l">
              <a:lnSpc>
                <a:spcPts val="9999"/>
              </a:lnSpc>
            </a:pPr>
            <a:r>
              <a:rPr lang="en-US" sz="3999" spc="-3">
                <a:solidFill>
                  <a:srgbClr val="000000"/>
                </a:solidFill>
                <a:latin typeface="IBM Plex Sans Condensed"/>
              </a:rPr>
              <a:t>L’ideari de Paranens és viure el lleure en la seva màxima plenitud gaudint al </a:t>
            </a:r>
            <a:r>
              <a:rPr lang="en-US" sz="3999" spc="-3">
                <a:solidFill>
                  <a:srgbClr val="000000"/>
                </a:solidFill>
                <a:latin typeface="IBM Plex Sans Condensed Bold"/>
              </a:rPr>
              <a:t>100% de la natura,  del nostre entorn </a:t>
            </a:r>
            <a:r>
              <a:rPr lang="en-US" sz="3999" spc="-3">
                <a:solidFill>
                  <a:srgbClr val="000000"/>
                </a:solidFill>
                <a:latin typeface="IBM Plex Sans Condensed"/>
              </a:rPr>
              <a:t>i </a:t>
            </a:r>
            <a:r>
              <a:rPr lang="en-US" sz="3999" spc="-3">
                <a:solidFill>
                  <a:srgbClr val="000000"/>
                </a:solidFill>
                <a:latin typeface="IBM Plex Sans Condensed Bold"/>
              </a:rPr>
              <a:t>respectant el ritme de </a:t>
            </a:r>
          </a:p>
          <a:p>
            <a:pPr algn="l">
              <a:lnSpc>
                <a:spcPts val="6643"/>
              </a:lnSpc>
            </a:pPr>
            <a:r>
              <a:rPr lang="en-US" sz="3999" spc="-3">
                <a:solidFill>
                  <a:srgbClr val="000000"/>
                </a:solidFill>
                <a:latin typeface="IBM Plex Sans Condensed Bold"/>
              </a:rPr>
              <a:t>desenvolupament de cada infant</a:t>
            </a:r>
            <a:r>
              <a:rPr lang="en-US" sz="3999" spc="-3">
                <a:solidFill>
                  <a:srgbClr val="000000"/>
                </a:solidFill>
                <a:latin typeface="IBM Plex Sans Condensed"/>
              </a:rPr>
              <a:t>.</a:t>
            </a:r>
          </a:p>
          <a:p>
            <a:pPr algn="l">
              <a:lnSpc>
                <a:spcPts val="6643"/>
              </a:lnSpc>
            </a:pPr>
            <a:r>
              <a:rPr lang="en-US" sz="3999" spc="-3">
                <a:solidFill>
                  <a:srgbClr val="000000"/>
                </a:solidFill>
                <a:latin typeface="IBM Plex Sans Condensed"/>
              </a:rPr>
              <a:t> L’entitat ha treballat sempre per una atenció global i </a:t>
            </a:r>
            <a:r>
              <a:rPr lang="en-US" sz="3999" spc="-3">
                <a:solidFill>
                  <a:srgbClr val="000000"/>
                </a:solidFill>
                <a:latin typeface="IBM Plex Sans Condensed Bold"/>
              </a:rPr>
              <a:t>l’atenció a la riquesa de la diversitat</a:t>
            </a:r>
            <a:r>
              <a:rPr lang="en-US" sz="3999" spc="-3">
                <a:solidFill>
                  <a:srgbClr val="000000"/>
                </a:solidFill>
                <a:latin typeface="IBM Plex Sans Condensed"/>
              </a:rPr>
              <a:t>.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6183428" y="726240"/>
            <a:ext cx="1563157" cy="1486681"/>
            <a:chOff x="0" y="0"/>
            <a:chExt cx="2084210" cy="19822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4197" cy="1982216"/>
            </a:xfrm>
            <a:custGeom>
              <a:avLst/>
              <a:gdLst/>
              <a:ahLst/>
              <a:cxnLst/>
              <a:rect l="l" t="t" r="r" b="b"/>
              <a:pathLst>
                <a:path w="2084197" h="1982216">
                  <a:moveTo>
                    <a:pt x="0" y="0"/>
                  </a:moveTo>
                  <a:lnTo>
                    <a:pt x="0" y="1982216"/>
                  </a:lnTo>
                  <a:lnTo>
                    <a:pt x="2084197" y="1982216"/>
                  </a:lnTo>
                  <a:lnTo>
                    <a:pt x="2084197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78387" y="432816"/>
            <a:ext cx="1949573" cy="2009032"/>
            <a:chOff x="0" y="0"/>
            <a:chExt cx="1732280" cy="1785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2280" cy="1785112"/>
            </a:xfrm>
            <a:custGeom>
              <a:avLst/>
              <a:gdLst/>
              <a:ahLst/>
              <a:cxnLst/>
              <a:rect l="l" t="t" r="r" b="b"/>
              <a:pathLst>
                <a:path w="1732280" h="1785112">
                  <a:moveTo>
                    <a:pt x="0" y="0"/>
                  </a:moveTo>
                  <a:lnTo>
                    <a:pt x="0" y="1785112"/>
                  </a:lnTo>
                  <a:lnTo>
                    <a:pt x="1732280" y="1785112"/>
                  </a:lnTo>
                  <a:lnTo>
                    <a:pt x="173228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75471" y="432816"/>
            <a:ext cx="2141671" cy="2009032"/>
            <a:chOff x="0" y="0"/>
            <a:chExt cx="1902968" cy="17851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02968" cy="1785112"/>
            </a:xfrm>
            <a:custGeom>
              <a:avLst/>
              <a:gdLst/>
              <a:ahLst/>
              <a:cxnLst/>
              <a:rect l="l" t="t" r="r" b="b"/>
              <a:pathLst>
                <a:path w="1902968" h="1785112">
                  <a:moveTo>
                    <a:pt x="0" y="0"/>
                  </a:moveTo>
                  <a:lnTo>
                    <a:pt x="0" y="1785112"/>
                  </a:lnTo>
                  <a:lnTo>
                    <a:pt x="1902968" y="1785112"/>
                  </a:lnTo>
                  <a:lnTo>
                    <a:pt x="1902968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766940" y="432816"/>
            <a:ext cx="3147902" cy="2009032"/>
            <a:chOff x="0" y="0"/>
            <a:chExt cx="2797048" cy="17851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97048" cy="1785112"/>
            </a:xfrm>
            <a:custGeom>
              <a:avLst/>
              <a:gdLst/>
              <a:ahLst/>
              <a:cxnLst/>
              <a:rect l="l" t="t" r="r" b="b"/>
              <a:pathLst>
                <a:path w="2797048" h="1785112">
                  <a:moveTo>
                    <a:pt x="0" y="0"/>
                  </a:moveTo>
                  <a:lnTo>
                    <a:pt x="0" y="1785112"/>
                  </a:lnTo>
                  <a:lnTo>
                    <a:pt x="2797048" y="1785112"/>
                  </a:lnTo>
                  <a:lnTo>
                    <a:pt x="2797048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729090" y="432816"/>
            <a:ext cx="1547080" cy="2009032"/>
            <a:chOff x="0" y="0"/>
            <a:chExt cx="1374648" cy="1785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4648" cy="1785112"/>
            </a:xfrm>
            <a:custGeom>
              <a:avLst/>
              <a:gdLst/>
              <a:ahLst/>
              <a:cxnLst/>
              <a:rect l="l" t="t" r="r" b="b"/>
              <a:pathLst>
                <a:path w="1374648" h="1785112">
                  <a:moveTo>
                    <a:pt x="0" y="0"/>
                  </a:moveTo>
                  <a:lnTo>
                    <a:pt x="0" y="1785112"/>
                  </a:lnTo>
                  <a:lnTo>
                    <a:pt x="1374648" y="1785112"/>
                  </a:lnTo>
                  <a:lnTo>
                    <a:pt x="1374648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69295" y="4637272"/>
            <a:ext cx="10221347" cy="462102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411695" y="1681433"/>
            <a:ext cx="7674790" cy="228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2"/>
              </a:lnSpc>
            </a:pPr>
            <a:endParaRPr/>
          </a:p>
          <a:p>
            <a:pPr algn="ctr">
              <a:lnSpc>
                <a:spcPts val="3602"/>
              </a:lnSpc>
            </a:pPr>
            <a:r>
              <a:rPr lang="en-US" sz="3007" spc="-3">
                <a:solidFill>
                  <a:srgbClr val="000000"/>
                </a:solidFill>
                <a:latin typeface="Fibre Bold"/>
              </a:rPr>
              <a:t>TOTS ELS INFANTS HAN DE GAUDIR AL MÀXIM d'un UN CASAL D’OCI I TEMPS DE LLEURE: AMB MOLTS JOCS, GIMCANES, RUTES, PISTES, JOCS D’AIGUA, EXCURSIONS, PISCINA, PLATJA, VIVAC, ACAMPADES…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8387" y="2113082"/>
            <a:ext cx="6022691" cy="7689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3479" spc="-3">
                <a:solidFill>
                  <a:srgbClr val="000000"/>
                </a:solidFill>
                <a:latin typeface="IBM Plex Sans Condensed"/>
              </a:rPr>
              <a:t>•Punt de trobada i recollida </a:t>
            </a:r>
            <a:r>
              <a:rPr lang="en-US" sz="3479" spc="-3">
                <a:solidFill>
                  <a:srgbClr val="000000"/>
                </a:solidFill>
                <a:latin typeface="IBM Plex Sans Condensed Bold"/>
              </a:rPr>
              <a:t>Agrupació de Cultura Popular</a:t>
            </a:r>
          </a:p>
          <a:p>
            <a:pPr algn="l">
              <a:lnSpc>
                <a:spcPts val="5347"/>
              </a:lnSpc>
            </a:pPr>
            <a:r>
              <a:rPr lang="en-US" sz="3479" spc="-3">
                <a:solidFill>
                  <a:srgbClr val="000000"/>
                </a:solidFill>
                <a:latin typeface="IBM Plex Sans Condensed"/>
              </a:rPr>
              <a:t>Av/Lluís Companys nº16</a:t>
            </a:r>
          </a:p>
          <a:p>
            <a:pPr algn="r">
              <a:lnSpc>
                <a:spcPts val="3681"/>
              </a:lnSpc>
            </a:pPr>
            <a:endParaRPr lang="en-US" sz="3479" spc="-3">
              <a:solidFill>
                <a:srgbClr val="000000"/>
              </a:solidFill>
              <a:latin typeface="IBM Plex Sans Condensed"/>
            </a:endParaRPr>
          </a:p>
          <a:p>
            <a:pPr algn="l">
              <a:lnSpc>
                <a:spcPts val="8698"/>
              </a:lnSpc>
            </a:pPr>
            <a:r>
              <a:rPr lang="en-US" sz="3479" spc="-3">
                <a:solidFill>
                  <a:srgbClr val="000000"/>
                </a:solidFill>
                <a:latin typeface="IBM Plex Sans Condensed"/>
              </a:rPr>
              <a:t>•On fem les activitats</a:t>
            </a:r>
          </a:p>
          <a:p>
            <a:pPr algn="l">
              <a:lnSpc>
                <a:spcPts val="1993"/>
              </a:lnSpc>
            </a:pPr>
            <a:r>
              <a:rPr lang="en-US" sz="3479" spc="-3">
                <a:solidFill>
                  <a:srgbClr val="000000"/>
                </a:solidFill>
                <a:latin typeface="IBM Plex Sans Condensed Bold"/>
              </a:rPr>
              <a:t>Sempre a l’exterior</a:t>
            </a:r>
          </a:p>
          <a:p>
            <a:pPr algn="l">
              <a:lnSpc>
                <a:spcPts val="3872"/>
              </a:lnSpc>
            </a:pPr>
            <a:endParaRPr lang="en-US" sz="3479" spc="-3">
              <a:solidFill>
                <a:srgbClr val="000000"/>
              </a:solidFill>
              <a:latin typeface="IBM Plex Sans Condensed Bold"/>
            </a:endParaRPr>
          </a:p>
          <a:p>
            <a:pPr algn="l">
              <a:lnSpc>
                <a:spcPts val="8698"/>
              </a:lnSpc>
            </a:pPr>
            <a:r>
              <a:rPr lang="en-US" sz="3479" spc="-3">
                <a:solidFill>
                  <a:srgbClr val="000000"/>
                </a:solidFill>
                <a:latin typeface="IBM Plex Sans Condensed"/>
              </a:rPr>
              <a:t>•Horari</a:t>
            </a:r>
          </a:p>
          <a:p>
            <a:pPr marL="751224" lvl="1" indent="-375612" algn="just">
              <a:lnSpc>
                <a:spcPts val="1993"/>
              </a:lnSpc>
              <a:buFont typeface="Arial"/>
              <a:buChar char="•"/>
            </a:pPr>
            <a:r>
              <a:rPr lang="en-US" sz="3479" spc="-3">
                <a:solidFill>
                  <a:srgbClr val="000000"/>
                </a:solidFill>
                <a:latin typeface="IBM Plex Sans Condensed Bold"/>
              </a:rPr>
              <a:t>8 a 9h servei d’acollida</a:t>
            </a:r>
          </a:p>
          <a:p>
            <a:pPr marL="751224" lvl="1" indent="-375612" algn="just">
              <a:lnSpc>
                <a:spcPts val="8695"/>
              </a:lnSpc>
              <a:buFont typeface="Arial"/>
              <a:buChar char="•"/>
            </a:pPr>
            <a:r>
              <a:rPr lang="en-US" sz="3479" spc="-3">
                <a:solidFill>
                  <a:srgbClr val="000000"/>
                </a:solidFill>
                <a:latin typeface="IBM Plex Sans Condensed Bold"/>
              </a:rPr>
              <a:t>9 a 13h activitats de matí </a:t>
            </a:r>
          </a:p>
          <a:p>
            <a:pPr marL="751224" lvl="1" indent="-375612" algn="just">
              <a:lnSpc>
                <a:spcPts val="2028"/>
              </a:lnSpc>
              <a:buFont typeface="Arial"/>
              <a:buChar char="•"/>
            </a:pPr>
            <a:r>
              <a:rPr lang="en-US" sz="3479" spc="-3">
                <a:solidFill>
                  <a:srgbClr val="000000"/>
                </a:solidFill>
                <a:latin typeface="IBM Plex Sans Condensed Bold"/>
              </a:rPr>
              <a:t>13 a 15.00h  menjador</a:t>
            </a:r>
          </a:p>
          <a:p>
            <a:pPr algn="just">
              <a:lnSpc>
                <a:spcPts val="2028"/>
              </a:lnSpc>
            </a:pPr>
            <a:endParaRPr lang="en-US" sz="3479" spc="-3">
              <a:solidFill>
                <a:srgbClr val="000000"/>
              </a:solidFill>
              <a:latin typeface="IBM Plex Sans Condensed Bold"/>
            </a:endParaRPr>
          </a:p>
          <a:p>
            <a:pPr marL="751224" lvl="1" indent="-375612" algn="just">
              <a:lnSpc>
                <a:spcPts val="2028"/>
              </a:lnSpc>
              <a:buFont typeface="Arial"/>
              <a:buChar char="•"/>
            </a:pPr>
            <a:r>
              <a:rPr lang="en-US" sz="3479" spc="-3">
                <a:solidFill>
                  <a:srgbClr val="000000"/>
                </a:solidFill>
                <a:latin typeface="IBM Plex Sans Condensed Bold"/>
              </a:rPr>
              <a:t>15 a 17 h activitats de tarda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5696143" y="432816"/>
            <a:ext cx="1563157" cy="1486681"/>
            <a:chOff x="0" y="0"/>
            <a:chExt cx="2084210" cy="19822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84197" cy="1982216"/>
            </a:xfrm>
            <a:custGeom>
              <a:avLst/>
              <a:gdLst/>
              <a:ahLst/>
              <a:cxnLst/>
              <a:rect l="l" t="t" r="r" b="b"/>
              <a:pathLst>
                <a:path w="2084197" h="1982216">
                  <a:moveTo>
                    <a:pt x="0" y="0"/>
                  </a:moveTo>
                  <a:lnTo>
                    <a:pt x="0" y="1982216"/>
                  </a:lnTo>
                  <a:lnTo>
                    <a:pt x="2084197" y="1982216"/>
                  </a:lnTo>
                  <a:lnTo>
                    <a:pt x="2084197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1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73489" y="401304"/>
            <a:ext cx="2115844" cy="1980574"/>
            <a:chOff x="0" y="0"/>
            <a:chExt cx="1907032" cy="1785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7032" cy="1785112"/>
            </a:xfrm>
            <a:custGeom>
              <a:avLst/>
              <a:gdLst/>
              <a:ahLst/>
              <a:cxnLst/>
              <a:rect l="l" t="t" r="r" b="b"/>
              <a:pathLst>
                <a:path w="1907032" h="1785112">
                  <a:moveTo>
                    <a:pt x="0" y="0"/>
                  </a:moveTo>
                  <a:lnTo>
                    <a:pt x="0" y="1785112"/>
                  </a:lnTo>
                  <a:lnTo>
                    <a:pt x="1907032" y="1785112"/>
                  </a:lnTo>
                  <a:lnTo>
                    <a:pt x="1907032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20377" y="401304"/>
            <a:ext cx="2900409" cy="1980574"/>
            <a:chOff x="0" y="0"/>
            <a:chExt cx="2614168" cy="17851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4168" cy="1785112"/>
            </a:xfrm>
            <a:custGeom>
              <a:avLst/>
              <a:gdLst/>
              <a:ahLst/>
              <a:cxnLst/>
              <a:rect l="l" t="t" r="r" b="b"/>
              <a:pathLst>
                <a:path w="2614168" h="1785112">
                  <a:moveTo>
                    <a:pt x="0" y="0"/>
                  </a:moveTo>
                  <a:lnTo>
                    <a:pt x="0" y="1785112"/>
                  </a:lnTo>
                  <a:lnTo>
                    <a:pt x="2614168" y="1785112"/>
                  </a:lnTo>
                  <a:lnTo>
                    <a:pt x="2614168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479534" y="401304"/>
            <a:ext cx="2665941" cy="1980574"/>
            <a:chOff x="0" y="0"/>
            <a:chExt cx="2402840" cy="17851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2840" cy="1785112"/>
            </a:xfrm>
            <a:custGeom>
              <a:avLst/>
              <a:gdLst/>
              <a:ahLst/>
              <a:cxnLst/>
              <a:rect l="l" t="t" r="r" b="b"/>
              <a:pathLst>
                <a:path w="2402840" h="1785112">
                  <a:moveTo>
                    <a:pt x="0" y="0"/>
                  </a:moveTo>
                  <a:lnTo>
                    <a:pt x="0" y="1785112"/>
                  </a:lnTo>
                  <a:lnTo>
                    <a:pt x="2402840" y="1785112"/>
                  </a:lnTo>
                  <a:lnTo>
                    <a:pt x="240284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76519" y="401304"/>
            <a:ext cx="3601557" cy="1980574"/>
            <a:chOff x="0" y="0"/>
            <a:chExt cx="3246120" cy="1785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6120" cy="1785112"/>
            </a:xfrm>
            <a:custGeom>
              <a:avLst/>
              <a:gdLst/>
              <a:ahLst/>
              <a:cxnLst/>
              <a:rect l="l" t="t" r="r" b="b"/>
              <a:pathLst>
                <a:path w="3246120" h="1785112">
                  <a:moveTo>
                    <a:pt x="0" y="0"/>
                  </a:moveTo>
                  <a:lnTo>
                    <a:pt x="0" y="1785112"/>
                  </a:lnTo>
                  <a:lnTo>
                    <a:pt x="3246120" y="1785112"/>
                  </a:lnTo>
                  <a:lnTo>
                    <a:pt x="324612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636824" y="401304"/>
            <a:ext cx="1495858" cy="1980574"/>
            <a:chOff x="0" y="0"/>
            <a:chExt cx="1348232" cy="17851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48232" cy="1785112"/>
            </a:xfrm>
            <a:custGeom>
              <a:avLst/>
              <a:gdLst/>
              <a:ahLst/>
              <a:cxnLst/>
              <a:rect l="l" t="t" r="r" b="b"/>
              <a:pathLst>
                <a:path w="1348232" h="1785112">
                  <a:moveTo>
                    <a:pt x="0" y="0"/>
                  </a:moveTo>
                  <a:lnTo>
                    <a:pt x="0" y="1785112"/>
                  </a:lnTo>
                  <a:lnTo>
                    <a:pt x="1348232" y="1785112"/>
                  </a:lnTo>
                  <a:lnTo>
                    <a:pt x="1348232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963726" y="401304"/>
            <a:ext cx="4805457" cy="1980574"/>
            <a:chOff x="0" y="0"/>
            <a:chExt cx="4331208" cy="17851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331208" cy="1785112"/>
            </a:xfrm>
            <a:custGeom>
              <a:avLst/>
              <a:gdLst/>
              <a:ahLst/>
              <a:cxnLst/>
              <a:rect l="l" t="t" r="r" b="b"/>
              <a:pathLst>
                <a:path w="4331208" h="1785112">
                  <a:moveTo>
                    <a:pt x="0" y="0"/>
                  </a:moveTo>
                  <a:lnTo>
                    <a:pt x="0" y="1785112"/>
                  </a:lnTo>
                  <a:lnTo>
                    <a:pt x="4331208" y="1785112"/>
                  </a:lnTo>
                  <a:lnTo>
                    <a:pt x="4331208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988633" y="383852"/>
            <a:ext cx="2101231" cy="1998026"/>
            <a:chOff x="0" y="0"/>
            <a:chExt cx="2234044" cy="2124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34057" cy="2124329"/>
            </a:xfrm>
            <a:custGeom>
              <a:avLst/>
              <a:gdLst/>
              <a:ahLst/>
              <a:cxnLst/>
              <a:rect l="l" t="t" r="r" b="b"/>
              <a:pathLst>
                <a:path w="2234057" h="2124329">
                  <a:moveTo>
                    <a:pt x="0" y="0"/>
                  </a:moveTo>
                  <a:lnTo>
                    <a:pt x="0" y="2124329"/>
                  </a:lnTo>
                  <a:lnTo>
                    <a:pt x="2234057" y="2124329"/>
                  </a:lnTo>
                  <a:lnTo>
                    <a:pt x="2234057" y="0"/>
                  </a:lnTo>
                  <a:close/>
                </a:path>
              </a:pathLst>
            </a:custGeom>
            <a:blipFill>
              <a:blip r:embed="rId8"/>
              <a:stretch>
                <a:fillRect b="1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0" y="2142887"/>
            <a:ext cx="16747528" cy="853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8519" lvl="1" indent="-409260" algn="l">
              <a:lnSpc>
                <a:spcPts val="4549"/>
              </a:lnSpc>
              <a:buFont typeface="Arial"/>
              <a:buChar char="•"/>
            </a:pPr>
            <a:r>
              <a:rPr lang="en-US" sz="3791" spc="-3">
                <a:solidFill>
                  <a:srgbClr val="000000"/>
                </a:solidFill>
                <a:latin typeface="IBM Plex Sans Condensed"/>
              </a:rPr>
              <a:t>Paranens s'adaptarà a totes les mesures que indiqui el Procicat i la normativa. </a:t>
            </a:r>
          </a:p>
          <a:p>
            <a:pPr marL="818519" lvl="1" indent="-409260" algn="l">
              <a:lnSpc>
                <a:spcPts val="4549"/>
              </a:lnSpc>
              <a:buFont typeface="Arial"/>
              <a:buChar char="•"/>
            </a:pPr>
            <a:r>
              <a:rPr lang="en-US" sz="3791" spc="-3">
                <a:solidFill>
                  <a:srgbClr val="000000"/>
                </a:solidFill>
                <a:latin typeface="IBM Plex Sans Condensed Bold"/>
              </a:rPr>
              <a:t>1 monitor/10 infants amb fracció de + 4</a:t>
            </a:r>
          </a:p>
          <a:p>
            <a:pPr marL="817702" lvl="1" indent="-408851" algn="l">
              <a:lnSpc>
                <a:spcPts val="4544"/>
              </a:lnSpc>
              <a:buFont typeface="Arial"/>
              <a:buChar char="•"/>
            </a:pPr>
            <a:r>
              <a:rPr lang="en-US" sz="3787" spc="-3">
                <a:solidFill>
                  <a:srgbClr val="000000"/>
                </a:solidFill>
                <a:latin typeface="IBM Plex Sans Condensed"/>
              </a:rPr>
              <a:t>  L'ús de la mascareta és obligatòri en els moments en que fem ús del servei públic.</a:t>
            </a:r>
          </a:p>
          <a:p>
            <a:pPr marL="817702" lvl="1" indent="-408851" algn="l">
              <a:lnSpc>
                <a:spcPts val="4544"/>
              </a:lnSpc>
              <a:buFont typeface="Arial"/>
              <a:buChar char="•"/>
            </a:pPr>
            <a:r>
              <a:rPr lang="en-US" sz="3787" spc="-3">
                <a:solidFill>
                  <a:srgbClr val="000000"/>
                </a:solidFill>
                <a:latin typeface="IBM Plex Sans Condensed"/>
              </a:rPr>
              <a:t> Cada grup té un punt establert per a la trobada i la recollida de les 13 h. </a:t>
            </a:r>
          </a:p>
          <a:p>
            <a:pPr algn="l">
              <a:lnSpc>
                <a:spcPts val="4544"/>
              </a:lnSpc>
            </a:pPr>
            <a:endParaRPr lang="en-US" sz="3787" spc="-3">
              <a:solidFill>
                <a:srgbClr val="000000"/>
              </a:solidFill>
              <a:latin typeface="IBM Plex Sans Condensed"/>
            </a:endParaRPr>
          </a:p>
          <a:p>
            <a:pPr algn="l">
              <a:lnSpc>
                <a:spcPts val="4544"/>
              </a:lnSpc>
            </a:pPr>
            <a:r>
              <a:rPr lang="en-US" sz="3787" spc="-3">
                <a:solidFill>
                  <a:srgbClr val="000000"/>
                </a:solidFill>
                <a:latin typeface="IBM Plex Sans Condensed"/>
              </a:rPr>
              <a:t>      Per als petits serà a la porta gran de l'Agrupació. Els mitjans just a la zona de pins    </a:t>
            </a:r>
          </a:p>
          <a:p>
            <a:pPr algn="l">
              <a:lnSpc>
                <a:spcPts val="4544"/>
              </a:lnSpc>
            </a:pPr>
            <a:r>
              <a:rPr lang="en-US" sz="3787" spc="-3">
                <a:solidFill>
                  <a:srgbClr val="000000"/>
                </a:solidFill>
                <a:latin typeface="IBM Plex Sans Condensed"/>
              </a:rPr>
              <a:t>        que hi ha just al costat. Els grans a la cantonada del parc de la Muntanyeta.</a:t>
            </a:r>
          </a:p>
          <a:p>
            <a:pPr algn="l">
              <a:lnSpc>
                <a:spcPts val="4544"/>
              </a:lnSpc>
            </a:pPr>
            <a:endParaRPr lang="en-US" sz="3787" spc="-3">
              <a:solidFill>
                <a:srgbClr val="000000"/>
              </a:solidFill>
              <a:latin typeface="IBM Plex Sans Condensed"/>
            </a:endParaRPr>
          </a:p>
          <a:p>
            <a:pPr marL="817702" lvl="1" indent="-408851" algn="l">
              <a:lnSpc>
                <a:spcPts val="4544"/>
              </a:lnSpc>
              <a:buFont typeface="Arial"/>
              <a:buChar char="•"/>
            </a:pPr>
            <a:r>
              <a:rPr lang="en-US" sz="3787" spc="-3">
                <a:solidFill>
                  <a:srgbClr val="000000"/>
                </a:solidFill>
                <a:latin typeface="IBM Plex Sans Condensed"/>
              </a:rPr>
              <a:t>A les 15 o 17 h el punt de recollida és a la porta gran per a tots (exceptuant els dimecres en que cada infant estarà al punt de trobada del seu grup).</a:t>
            </a:r>
          </a:p>
          <a:p>
            <a:pPr algn="l">
              <a:lnSpc>
                <a:spcPts val="4544"/>
              </a:lnSpc>
            </a:pPr>
            <a:endParaRPr lang="en-US" sz="3787" spc="-3">
              <a:solidFill>
                <a:srgbClr val="000000"/>
              </a:solidFill>
              <a:latin typeface="IBM Plex Sans Condensed"/>
            </a:endParaRPr>
          </a:p>
          <a:p>
            <a:pPr marL="817702" lvl="1" indent="-408851" algn="l">
              <a:lnSpc>
                <a:spcPts val="4544"/>
              </a:lnSpc>
              <a:buFont typeface="Arial"/>
              <a:buChar char="•"/>
            </a:pPr>
            <a:r>
              <a:rPr lang="en-US" sz="3787" spc="-3">
                <a:solidFill>
                  <a:srgbClr val="000000"/>
                </a:solidFill>
                <a:latin typeface="IBM Plex Sans Condensed"/>
              </a:rPr>
              <a:t>Recordeu que és necessàri autoritzar per escrit als avis, tiets... per a poder recollir als infants de forma ocasional o habitual.</a:t>
            </a:r>
          </a:p>
          <a:p>
            <a:pPr algn="l">
              <a:lnSpc>
                <a:spcPts val="4544"/>
              </a:lnSpc>
            </a:pPr>
            <a:endParaRPr lang="en-US" sz="3787" spc="-3">
              <a:solidFill>
                <a:srgbClr val="000000"/>
              </a:solidFill>
              <a:latin typeface="IBM Plex Sans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60"/>
          <a:stretch>
            <a:fillRect/>
          </a:stretch>
        </p:blipFill>
        <p:spPr>
          <a:xfrm>
            <a:off x="1787154" y="2481242"/>
            <a:ext cx="4357040" cy="6091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3805" y="2481242"/>
            <a:ext cx="4381582" cy="60916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53209" y="2481242"/>
            <a:ext cx="4381582" cy="60916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18766">
            <a:off x="12884347" y="7692313"/>
            <a:ext cx="972801" cy="9715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104">
            <a:off x="14537973" y="599050"/>
            <a:ext cx="972801" cy="9715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65474">
            <a:off x="2420127" y="1063148"/>
            <a:ext cx="972801" cy="9715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55746" y="7761845"/>
            <a:ext cx="1969019" cy="14964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92714" y="5039909"/>
            <a:ext cx="1863327" cy="2513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227">
            <a:off x="15833998" y="7097610"/>
            <a:ext cx="2101564" cy="216099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144195" y="876300"/>
            <a:ext cx="5999611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 monis de petits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06527" y="6019800"/>
            <a:ext cx="2118294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sonia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2899" y="6019800"/>
            <a:ext cx="3422202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victoria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1603" y="6019800"/>
            <a:ext cx="1412770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eva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104">
            <a:off x="15265843" y="2212056"/>
            <a:ext cx="1680884" cy="1678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5474">
            <a:off x="493744" y="716442"/>
            <a:ext cx="1999556" cy="19970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06607" y="2433912"/>
            <a:ext cx="4381582" cy="60916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2750" y="2433912"/>
            <a:ext cx="4381582" cy="6091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313924" y="6212454"/>
            <a:ext cx="3974076" cy="39740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472" y="5143500"/>
            <a:ext cx="5029317" cy="50293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734205" y="876300"/>
            <a:ext cx="6819591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 monis de mitjans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5663" y="6060054"/>
            <a:ext cx="2365673" cy="129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FFFFFF"/>
                </a:solidFill>
                <a:latin typeface="Fibre"/>
              </a:rPr>
              <a:t>sergio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68982" y="6057947"/>
            <a:ext cx="2289118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ainoa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47670">
            <a:off x="14347542" y="766961"/>
            <a:ext cx="1911875" cy="19094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61419">
            <a:off x="1560931" y="2052919"/>
            <a:ext cx="1999556" cy="19970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73484" y="2720445"/>
            <a:ext cx="4381582" cy="60916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93712" y="2747608"/>
            <a:ext cx="4381582" cy="6091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6610286"/>
            <a:ext cx="3726177" cy="36767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258683" y="5257683"/>
            <a:ext cx="5029317" cy="50293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64275" y="876300"/>
            <a:ext cx="5959451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 monis de grans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7240" y="6457886"/>
            <a:ext cx="1954069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marc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67135" y="6457886"/>
            <a:ext cx="1834736" cy="12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3"/>
              </a:lnSpc>
            </a:pPr>
            <a:r>
              <a:rPr lang="en-US" sz="7517">
                <a:solidFill>
                  <a:srgbClr val="000000"/>
                </a:solidFill>
                <a:latin typeface="Fibre"/>
              </a:rPr>
              <a:t>joan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CASAL D’ESTIU 2022</dc:title>
  <cp:lastModifiedBy>kilian hunt borras</cp:lastModifiedBy>
  <cp:revision>2</cp:revision>
  <dcterms:created xsi:type="dcterms:W3CDTF">2006-08-16T00:00:00Z</dcterms:created>
  <dcterms:modified xsi:type="dcterms:W3CDTF">2022-06-26T15:38:52Z</dcterms:modified>
  <dc:identifier>DAFEFRpt7ew</dc:identifier>
</cp:coreProperties>
</file>